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andia.ru/text/category/migratcionnie_sluzhbi/" TargetMode="External"/><Relationship Id="rId2" Type="http://schemas.openxmlformats.org/officeDocument/2006/relationships/hyperlink" Target="http://pandia.ru/text/category/pensionnoe_obespecheni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andia.ru/text/category/professionalmznoe_obrazovanie/" TargetMode="External"/><Relationship Id="rId5" Type="http://schemas.openxmlformats.org/officeDocument/2006/relationships/hyperlink" Target="http://pandia.ru/text/category/zashita_sotcialmznaya/" TargetMode="External"/><Relationship Id="rId4" Type="http://schemas.openxmlformats.org/officeDocument/2006/relationships/hyperlink" Target="http://pandia.ru/text/category/voennie_komissariat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2013" y="577734"/>
            <a:ext cx="8915399" cy="3570317"/>
          </a:xfrm>
        </p:spPr>
        <p:txBody>
          <a:bodyPr>
            <a:noAutofit/>
          </a:bodyPr>
          <a:lstStyle/>
          <a:p>
            <a:pPr indent="3429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Профессиональное обучение и дополнительное профессиональное образование слабозащищенных категорий граждан.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4" y="4777379"/>
            <a:ext cx="8283834" cy="1739799"/>
          </a:xfrm>
        </p:spPr>
        <p:txBody>
          <a:bodyPr>
            <a:normAutofit/>
          </a:bodyPr>
          <a:lstStyle/>
          <a:p>
            <a:r>
              <a:rPr lang="ru-RU" dirty="0" smtClean="0"/>
              <a:t>Ведущий инспектор Морозова Альбина </a:t>
            </a:r>
            <a:r>
              <a:rPr lang="ru-RU" dirty="0" err="1" smtClean="0"/>
              <a:t>Боймуродовна</a:t>
            </a:r>
            <a:endParaRPr lang="ru-RU" dirty="0" smtClean="0"/>
          </a:p>
          <a:p>
            <a:r>
              <a:rPr lang="ru-RU" dirty="0" smtClean="0"/>
              <a:t>ГКУ Центральный Межрайонный </a:t>
            </a:r>
          </a:p>
          <a:p>
            <a:r>
              <a:rPr lang="ru-RU" dirty="0" smtClean="0"/>
              <a:t>Центр Занятости 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5717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2006" y="1837113"/>
            <a:ext cx="7822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Тема:</a:t>
            </a:r>
          </a:p>
          <a:p>
            <a:r>
              <a:rPr lang="ru-RU" sz="2400" b="1" dirty="0" smtClean="0"/>
              <a:t>Особенности </a:t>
            </a:r>
            <a:r>
              <a:rPr lang="ru-RU" sz="2400" b="1" dirty="0"/>
              <a:t>предоставления услуги по профессиональному обучению и дополнительному профессиональному образованию инвалидам.</a:t>
            </a:r>
          </a:p>
        </p:txBody>
      </p:sp>
    </p:spTree>
    <p:extLst>
      <p:ext uri="{BB962C8B-B14F-4D97-AF65-F5344CB8AC3E}">
        <p14:creationId xmlns:p14="http://schemas.microsoft.com/office/powerpoint/2010/main" xmlns="" val="325037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0567" y="662993"/>
            <a:ext cx="8844742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Конституция Российской Федерации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Конституция Российской Федерации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провозглашает равенство прав и свобод всех граждан Российской Федерации (глава 11 Конституции Российской Федерации), реализация которых для инвалидов непосредственно связана с предоставлением им «равных возможностей» наряду со здоровыми людьми.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3754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4363"/>
          </a:xfrm>
        </p:spPr>
        <p:txBody>
          <a:bodyPr>
            <a:noAutofit/>
          </a:bodyPr>
          <a:lstStyle/>
          <a:p>
            <a:pPr marL="342900" lvl="0" indent="450215" algn="ctr">
              <a:lnSpc>
                <a:spcPct val="107000"/>
              </a:lnSpc>
              <a:spcBef>
                <a:spcPts val="1000"/>
              </a:spcBef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Трудовой кодекс Российской Федерации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07000"/>
              </a:lnSpc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Трудовой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кодекс Российской Федерации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содержит один из основных принципов правового регулирования трудовых отношений - принцип обеспечения права каждого работника на справедливые условия труда, права на отдых (включая ограничение рабочего времени), права на предоставление ежедневного отдыха, выходных и нерабочих праздничных дней, оплачиваемого ежегодного отпуска (статья 2 Трудового кодекса Российской Федерации). Трудовой кодекс Российской Федерации (далее – Трудовой кодекс) устанавливает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трудовые гарантии для инвалидов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Согласно статье 92 Трудового кодекса, сокращенная продолжительность рабочего времени устанавливается: для работников, являющихся инвалидами I или II группы, – не более 35 часов в неделю.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7351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Перспективные задачи и направления позитивного развития профессионального образования обучающихся с инвалидностью и ОВЗ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результативности работы по профориентации, как основного вида деятельности, способствующего профессиональной самореализации обучающихся с инвалидностью и </a:t>
            </a:r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получения высшего образования лицам с инвалидностью и ОВЗ является важным достижением социальной политики нашего государства, однако благополучное развитие этого уровня профессионального образования нуждается в укреплении ряда важных </a:t>
            </a:r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позиций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Успешная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профессиональная самореализация обучающихся с ОВЗ и инвалидностью не должна связываться исключительно с качеством предпрофессиональной, профессиональной подготовки и проводимой с ними работы по профориентации. 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2825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621F6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концепции профессионального образования обучающихся с инвалидностью и ОВЗ: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предпосылок для дифференцированного определения условий и перспектив профессионального образования конкретных категорий обучающихся с инвалидностью и ОВЗ с учетом их особых образовательных потребностей на каждом уровне образования;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общее повышение результативности предпрофессиональной подготовки обучающихся с инвалидностью и ОВЗ, работы по их профориентации и включению в профессиональную деятельность;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рисков социальной 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дезадаптированности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десоциализации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обучающихся с инвалидностью и ОВЗ, связанных с несостоятельностью в сфере профессиональной самореализации.</a:t>
            </a:r>
            <a:endParaRPr lang="ru-RU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4623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8057" y="191193"/>
            <a:ext cx="7531331" cy="6070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808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образование, профессиональное обучение и (или) переобучение инвалидов</a:t>
            </a:r>
            <a: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являются важнейшим элементом комплексной реабилитации, обеспечивающей полную самостоятельность, экономическую независимость и интеграцию инвалидов в общество.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808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Ускоренная профессиональная подготовка</a:t>
            </a:r>
            <a: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инвалида предполагает ускоренную форму приобретения профессиональных навыков, необходимых для выполнения определённой работы или группы работ с учётом имеющихся у инвалида нарушений функций и ограничений способности к обучению и трудовой деятельности в соответствии с индивидуальной программой реабилитации или </a:t>
            </a:r>
            <a:r>
              <a:rPr lang="ru-RU" sz="1600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абилитации</a:t>
            </a:r>
            <a: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инвалида, выдаваемой учреждениями медико-социальной экспертизы.</a:t>
            </a:r>
            <a:b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Ускоренная профессиональная подготовка не сопровождается повышением образовательного уровня обучающегося и включает в себя курсовое обучение, обучение на предприятиях, на рабочих местах, в центрах профессиональной реабилитации.</a:t>
            </a:r>
            <a:b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ru-RU" sz="1600" b="1" dirty="0">
                <a:solidFill>
                  <a:srgbClr val="00808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Обучение инвалида на рабочем месте</a:t>
            </a:r>
            <a: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обеспечивает профессиональную подготовку в условиях обычной трудовой ситуации на будущем рабочем месте с учётом имеющихся у инвалида нарушений функций и ограничений способности к обучению и трудовой деятельности в соответствии с индивидуальной программой реабилитации или </a:t>
            </a:r>
            <a:r>
              <a:rPr lang="ru-RU" sz="1600" dirty="0" err="1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абилитации</a:t>
            </a:r>
            <a: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инвалида.</a:t>
            </a:r>
            <a:b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ru-RU" sz="1600" b="1" dirty="0">
                <a:solidFill>
                  <a:srgbClr val="00808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Переподготовка и повышение квалификации инвалида</a:t>
            </a:r>
            <a:r>
              <a:rPr lang="ru-RU" sz="16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предполагают организационную, техническую и технологическую подготовку инвалида к работе по новой профессии или по прежней профессии, но в изменившихся условиях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150763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4051" y="1172200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/>
              <a:t>К лицам с ограниченными возможностями здоровья </a:t>
            </a:r>
            <a:r>
              <a:rPr lang="ru-RU" sz="2000" b="1" dirty="0" smtClean="0"/>
              <a:t>относятся </a:t>
            </a:r>
            <a:r>
              <a:rPr lang="ru-RU" sz="2000" b="1" dirty="0"/>
              <a:t>лица, имеющие недостатки в физическом и (или) психическом развитии:</a:t>
            </a:r>
          </a:p>
          <a:p>
            <a:r>
              <a:rPr lang="ru-RU" dirty="0"/>
              <a:t>•	глухие;</a:t>
            </a:r>
          </a:p>
          <a:p>
            <a:r>
              <a:rPr lang="ru-RU" dirty="0"/>
              <a:t>•	слабослышащие;</a:t>
            </a:r>
          </a:p>
          <a:p>
            <a:r>
              <a:rPr lang="ru-RU" dirty="0"/>
              <a:t>•	слепые;</a:t>
            </a:r>
          </a:p>
          <a:p>
            <a:r>
              <a:rPr lang="ru-RU" dirty="0"/>
              <a:t>•	слабовидящие;</a:t>
            </a:r>
          </a:p>
          <a:p>
            <a:r>
              <a:rPr lang="ru-RU" dirty="0"/>
              <a:t>•	с тяжелыми нарушениями речи;</a:t>
            </a:r>
          </a:p>
          <a:p>
            <a:r>
              <a:rPr lang="ru-RU" dirty="0"/>
              <a:t>•	с нарушениями опорно-двигательного аппарата;</a:t>
            </a:r>
          </a:p>
          <a:p>
            <a:r>
              <a:rPr lang="ru-RU" dirty="0"/>
              <a:t>•	другие, в том числе дети-инвалиды, инвалиды.</a:t>
            </a:r>
          </a:p>
        </p:txBody>
      </p:sp>
    </p:spTree>
    <p:extLst>
      <p:ext uri="{BB962C8B-B14F-4D97-AF65-F5344CB8AC3E}">
        <p14:creationId xmlns:p14="http://schemas.microsoft.com/office/powerpoint/2010/main" xmlns="" val="2896122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6793" y="2777106"/>
            <a:ext cx="8911687" cy="128089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231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1500"/>
              </a:spcBef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Гарантии инвалидам в сфере образования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0567" y="1246909"/>
            <a:ext cx="9044045" cy="4664313"/>
          </a:xfrm>
        </p:spPr>
        <p:txBody>
          <a:bodyPr>
            <a:noAutofit/>
          </a:bodyPr>
          <a:lstStyle/>
          <a:p>
            <a:r>
              <a:rPr lang="ru-RU" sz="1200" dirty="0"/>
              <a:t>1.	</a:t>
            </a:r>
            <a:r>
              <a:rPr lang="ru-RU" sz="1400" dirty="0"/>
              <a:t>Необходимые условия для получения образования и профессиональной подготовки:</a:t>
            </a:r>
          </a:p>
          <a:p>
            <a:r>
              <a:rPr lang="ru-RU" sz="1400" dirty="0" smtClean="0"/>
              <a:t>2</a:t>
            </a:r>
            <a:r>
              <a:rPr lang="ru-RU" sz="1400" dirty="0"/>
              <a:t>.	Обеспечение получения образования в соответствии с индивидуальной программой реабилитации </a:t>
            </a:r>
            <a:r>
              <a:rPr lang="ru-RU" sz="1400" dirty="0" smtClean="0"/>
              <a:t>инвалида.</a:t>
            </a:r>
            <a:endParaRPr lang="ru-RU" sz="1400" dirty="0"/>
          </a:p>
          <a:p>
            <a:r>
              <a:rPr lang="ru-RU" sz="1400" dirty="0" smtClean="0"/>
              <a:t>3</a:t>
            </a:r>
            <a:r>
              <a:rPr lang="ru-RU" sz="1400" dirty="0"/>
              <a:t>.	Для инвалидов, нуждающихся в специальных условиях для получения профессионального образования:</a:t>
            </a:r>
          </a:p>
          <a:p>
            <a:r>
              <a:rPr lang="ru-RU" sz="1400" dirty="0" smtClean="0"/>
              <a:t>4</a:t>
            </a:r>
            <a:r>
              <a:rPr lang="ru-RU" sz="1400" dirty="0"/>
              <a:t>.	Профессиональная подготовка и профессиональное образование инвалидов:</a:t>
            </a:r>
          </a:p>
          <a:p>
            <a:r>
              <a:rPr lang="ru-RU" sz="1400" dirty="0"/>
              <a:t>В специальных профессиональных образовательных учреждениях для инвалидов осуществляются в соответствии с федеральными государственными образовательными стандартами на основе образовательных программ, адаптированных для обучения инвалидов.</a:t>
            </a:r>
          </a:p>
          <a:p>
            <a:r>
              <a:rPr lang="ru-RU" sz="1400" dirty="0" smtClean="0"/>
              <a:t>5</a:t>
            </a:r>
            <a:r>
              <a:rPr lang="ru-RU" sz="1400" dirty="0"/>
              <a:t>. Обеспечение:</a:t>
            </a:r>
          </a:p>
          <a:p>
            <a:r>
              <a:rPr lang="ru-RU" sz="1400" dirty="0"/>
              <a:t>•	инвалидов с освобождением от оплаты или на льготных условиях специальными учебными пособиями и литературой;</a:t>
            </a:r>
          </a:p>
          <a:p>
            <a:r>
              <a:rPr lang="ru-RU" sz="1400" dirty="0"/>
              <a:t>•	инвалидам возможности пользования услугами </a:t>
            </a:r>
            <a:r>
              <a:rPr lang="ru-RU" sz="1400" dirty="0" err="1"/>
              <a:t>сурдопереводчиков</a:t>
            </a:r>
            <a:r>
              <a:rPr lang="ru-RU" sz="1400" dirty="0"/>
              <a:t>.</a:t>
            </a:r>
          </a:p>
          <a:p>
            <a:r>
              <a:rPr lang="ru-RU" sz="1400" dirty="0"/>
              <a:t>6.	Предоставление дополнительных льгот и возможностей при получении образования:</a:t>
            </a:r>
          </a:p>
          <a:p>
            <a:r>
              <a:rPr lang="ru-RU" sz="1400" dirty="0"/>
              <a:t>•	на уровне Российской Федерации;</a:t>
            </a:r>
          </a:p>
          <a:p>
            <a:r>
              <a:rPr lang="ru-RU" sz="1400" dirty="0"/>
              <a:t>•	в отдельных субъектах РФ.</a:t>
            </a:r>
          </a:p>
          <a:p>
            <a:r>
              <a:rPr lang="ru-RU" sz="1400" dirty="0"/>
              <a:t>7.	Право на неоднократное бесплатное профессиональное образование, согласно п. 7 ст. 50 Закона РФ от 10 июля 1992 г. №3266-1 «Об образовании»: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107302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342900" algn="ctr">
              <a:lnSpc>
                <a:spcPct val="107000"/>
              </a:lnSpc>
              <a:spcBef>
                <a:spcPts val="1000"/>
              </a:spcBef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в приоритетном порядке пройти профессиональное обучение и получить дополнительное профессиональное образование имеют признанные в установленном порядке безработными: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ред. Федерального закона от 02.07.2013 N 185-ФЗ)</a:t>
            </a: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342900" algn="just">
              <a:lnSpc>
                <a:spcPct val="107000"/>
              </a:lnSpc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инвалиды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родители, усыновители, опекуны (попечители), воспитывающие детей-инвалидов;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граждане по истечении шестимесячного периода безработицы;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граждане, уволенные с военной службы;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жены (мужья) военнослужащих и граждан, уволенных с военной службы;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выпускники общеобразовательных организаций;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ред. Федерального закона от 02.07.2013 N 185-ФЗ)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863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762260" cy="1406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**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4892" y="1468581"/>
            <a:ext cx="9040294" cy="4849091"/>
          </a:xfrm>
        </p:spPr>
        <p:txBody>
          <a:bodyPr>
            <a:normAutofit fontScale="92500" lnSpcReduction="20000"/>
          </a:bodyPr>
          <a:lstStyle/>
          <a:p>
            <a:pPr indent="342900"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граждане, впервые ищущие работу (ранее не работавшие) и при этом не имеющие квалификации;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ред. Федерального закона от 02.07.2013 N 185-ФЗ)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граждане, прошедшие военную службу по призыву, в течение трех лет после увольнения с военной службы;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(абзац введен Федеральным законом от 02.07.2013 N 162-ФЗ)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граждане, получающие государственную социальную помощь на основе социального контракта, при наличии в нем условия о прохождении профессионального обучения или получении дополнительного профессионального образования;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(абзац введен Федеральным законом от 29.12.2015 N 388-ФЗ)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жены (мужья) государственных гражданских служащих, назначенных в порядке ротации на должности государственной гражданской службы в государственные органы, расположенные в другой местности в пределах Российской Федерации.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(абзац введен Федеральным законом от 11.12.2018 N 461-ФЗ)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(п. 3 в ред. Федерального закона от 11.07.2011 N 205-ФЗ)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291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21810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ts val="1000"/>
              </a:spcBef>
            </a:pPr>
            <a: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Образовательные сертификаты</a:t>
            </a:r>
            <a:br>
              <a:rPr lang="ru-RU" sz="20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Постановление Правительства Республики Башкортостан от 31 августа 2018 года «Об организации выпуска образовательных сертификатов в целях участия граждан в программах повышения квалификации и переподготовки»	</a:t>
            </a:r>
            <a:b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840182"/>
            <a:ext cx="8915400" cy="377762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семьи, труда и социальной защиты населения Республики Башкортостан от 7 сентября 2018 года № 654-о «Об установлении квоты для выпуска и реализации государственных персонифицированных образовательных сертификатов на профессиональное обучение и дополнительное профессиональное образование граждан на 2018 год»	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организаций дополнительного профессионального образования (ОДПО), утвержденный приказом Министерства семьи, труда и социальной защиты населения Республики Башкортостан от 13.11.2019 №676-о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254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017030"/>
              </p:ext>
            </p:extLst>
          </p:nvPr>
        </p:nvGraphicFramePr>
        <p:xfrm>
          <a:off x="2390404" y="976608"/>
          <a:ext cx="7825938" cy="5881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124">
                  <a:extLst>
                    <a:ext uri="{9D8B030D-6E8A-4147-A177-3AD203B41FA5}">
                      <a16:colId xmlns:a16="http://schemas.microsoft.com/office/drawing/2014/main" xmlns="" val="2315838554"/>
                    </a:ext>
                  </a:extLst>
                </a:gridCol>
                <a:gridCol w="3438717">
                  <a:extLst>
                    <a:ext uri="{9D8B030D-6E8A-4147-A177-3AD203B41FA5}">
                      <a16:colId xmlns:a16="http://schemas.microsoft.com/office/drawing/2014/main" xmlns="" val="2848352940"/>
                    </a:ext>
                  </a:extLst>
                </a:gridCol>
                <a:gridCol w="4060097">
                  <a:extLst>
                    <a:ext uri="{9D8B030D-6E8A-4147-A177-3AD203B41FA5}">
                      <a16:colId xmlns:a16="http://schemas.microsoft.com/office/drawing/2014/main" xmlns="" val="3096938772"/>
                    </a:ext>
                  </a:extLst>
                </a:gridCol>
              </a:tblGrid>
              <a:tr h="246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№ п/п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Категории граждан</a:t>
                      </a:r>
                      <a:br>
                        <a:rPr lang="ru-RU" sz="600">
                          <a:effectLst/>
                        </a:rPr>
                      </a:br>
                      <a:r>
                        <a:rPr lang="ru-RU" sz="600">
                          <a:effectLst/>
                        </a:rPr>
                        <a:t>(статья 5 Закона о занятости)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Подтверждающие документы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264316099"/>
                  </a:ext>
                </a:extLst>
              </a:tr>
              <a:tr h="489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Инвалиды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Справка, подтверждающая факт установления инвалидности, выдаваемая федеральными государственными учреждениями медико-социальной экспертизы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3844430163"/>
                  </a:ext>
                </a:extLst>
              </a:tr>
              <a:tr h="24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Лица, освобожденные из учреждений, исполняющих наказание в виде лишения свободы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Справка об освобождении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2005660586"/>
                  </a:ext>
                </a:extLst>
              </a:tr>
              <a:tr h="125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Несовершеннолетние в возрасте от 14 до 18 лет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Паспорт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517907632"/>
                  </a:ext>
                </a:extLst>
              </a:tr>
              <a:tr h="489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Лица предпенсионного возраста (за два года до наступления возраста, дающего право на страховую пенсию по старости, в том числе назначаемую досрочно)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Паспорт;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Справка из органа, осуществляющего </a:t>
                      </a:r>
                      <a:r>
                        <a:rPr lang="ru-RU" sz="600" u="sng">
                          <a:effectLst/>
                          <a:hlinkClick r:id="rId2" tooltip="Пенсионное обеспечение"/>
                        </a:rPr>
                        <a:t>пенсионное обеспечение</a:t>
                      </a:r>
                      <a:r>
                        <a:rPr lang="ru-RU" sz="600">
                          <a:effectLst/>
                        </a:rPr>
                        <a:t> о праве на досрочное назначение трудовой пенсии по старости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3962856831"/>
                  </a:ext>
                </a:extLst>
              </a:tr>
              <a:tr h="24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Беженцы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Удостоверение беженца, выданное территориальным органом Федеральной </a:t>
                      </a:r>
                      <a:r>
                        <a:rPr lang="ru-RU" sz="600" u="sng">
                          <a:effectLst/>
                          <a:hlinkClick r:id="rId3" tooltip="Миграционные службы"/>
                        </a:rPr>
                        <a:t>миграционной службы</a:t>
                      </a:r>
                      <a:r>
                        <a:rPr lang="ru-RU" sz="600">
                          <a:effectLst/>
                        </a:rPr>
                        <a:t>, МВД России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1505354653"/>
                  </a:ext>
                </a:extLst>
              </a:tr>
              <a:tr h="368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Вынужденные переселенцы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Удостоверение вынужденного переселенца, выданное территориальным органом Федеральной миграционной службы, МВД России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364606997"/>
                  </a:ext>
                </a:extLst>
              </a:tr>
              <a:tr h="854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Граждане, уволенные с военной службы, и члены их семей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Военный билет;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Военный билет офицера запаса;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Временное удостоверение, выданное взамен военного билета;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Временное удостоверение, выданное взамен военного билета офицера запаса;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Справка из </a:t>
                      </a:r>
                      <a:r>
                        <a:rPr lang="ru-RU" sz="600" u="sng">
                          <a:effectLst/>
                          <a:hlinkClick r:id="rId4" tooltip="Военные комиссариаты"/>
                        </a:rPr>
                        <a:t>военного комиссариата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1330533233"/>
                  </a:ext>
                </a:extLst>
              </a:tr>
              <a:tr h="1340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Одинокие родители, воспитывающие несовершеннолетних детей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Свидетельство о рождении ребенка с отсутствием сведений об отце;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Свидетельство о рождении ребенка со сведениями на обоих родителей и справка о рождении из органов ЗАГС о внесении сведений об отце ребенка в запись акта о рождении на основании заявления матери ребенка (форма N 25);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Свидетельство о рождении ребенка со сведениями на обоих родителей и свидетельство о расторжении брака;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Свидетельство о рождении ребенка и свидетельство о смерти мужа (жены)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440174997"/>
                  </a:ext>
                </a:extLst>
              </a:tr>
              <a:tr h="246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Многодетные родители, воспитывающие несовершеннолетних детей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Свидетельство многодетной семьи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2699717954"/>
                  </a:ext>
                </a:extLst>
              </a:tr>
              <a:tr h="489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Родители, воспитывающие детей-инвалидов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Справка, подтверждающая факт установления ребенку инвалидности, выдаваемая федеральными государственными учреждениями медико-социальной экспертизы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58631529"/>
                  </a:ext>
                </a:extLst>
              </a:tr>
              <a:tr h="368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Граждане, подвергшиеся воздействию радиации вследствие чернобыльской и других радиационных аварий и катастроф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Удостоверение, выданное органом в сфере </a:t>
                      </a:r>
                      <a:r>
                        <a:rPr lang="ru-RU" sz="600" u="sng">
                          <a:effectLst/>
                          <a:hlinkClick r:id="rId5" tooltip="Защита социальная"/>
                        </a:rPr>
                        <a:t>социальной защиты</a:t>
                      </a:r>
                      <a:r>
                        <a:rPr lang="ru-RU" sz="600">
                          <a:effectLst/>
                        </a:rPr>
                        <a:t> населения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3355460313"/>
                  </a:ext>
                </a:extLst>
              </a:tr>
              <a:tr h="368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Граждане в возрасте от 18 до 20 лет, имеющие среднее </a:t>
                      </a:r>
                      <a:r>
                        <a:rPr lang="ru-RU" sz="600" u="sng">
                          <a:effectLst/>
                          <a:hlinkClick r:id="rId6" tooltip="Профессиональное образование"/>
                        </a:rPr>
                        <a:t>профессиональное образование</a:t>
                      </a:r>
                      <a:r>
                        <a:rPr lang="ru-RU" sz="600">
                          <a:effectLst/>
                        </a:rPr>
                        <a:t> и ищущие работу впервые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Паспорт, документ об образовании и квалификации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8" marR="4888" marT="4888" marB="4888" anchor="ctr"/>
                </a:tc>
                <a:extLst>
                  <a:ext uri="{0D108BD9-81ED-4DB2-BD59-A6C34878D82A}">
                    <a16:rowId xmlns:a16="http://schemas.microsoft.com/office/drawing/2014/main" xmlns="" val="357911368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5796" y="422610"/>
            <a:ext cx="971757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подтверждающих отнесение заявителя к категории граждан, испытывающих трудности в поиске подходящей работы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33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909335"/>
            <a:ext cx="8057804" cy="4520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образовательных сертификатов организовано в целях содействия гражданам в трудоустройстве, повышения их конкурентоспособности на рынке труда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Образовательный сертификат — это именной документ, предоставляемый гражданину и подтверждающий его право на получение финансовой помощи на прохождение профессионального обучения или получение дополнительного профессионального образования. Он не является ценной бумагой и не подлежит передаче другому лицу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051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образовательных программ и организаций дополнительного профессионального образования определяется Экспертным советом Министерства семьи, труда и социальной защиты населения Республики Башкортостан.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22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561" y="924464"/>
            <a:ext cx="7204224" cy="570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128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205" y="1230971"/>
            <a:ext cx="7935829" cy="521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25424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1081</Words>
  <Application>Microsoft Office PowerPoint</Application>
  <PresentationFormat>Произвольный</PresentationFormat>
  <Paragraphs>121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Профессиональное обучение и дополнительное профессиональное образование слабозащищенных категорий граждан. </vt:lpstr>
      <vt:lpstr>Гарантии инвалидам в сфере образования </vt:lpstr>
      <vt:lpstr>Право в приоритетном порядке пройти профессиональное обучение и получить дополнительное профессиональное образование имеют признанные в установленном порядке безработными: (в ред. Федерального закона от 02.07.2013 N 185-ФЗ) </vt:lpstr>
      <vt:lpstr>**</vt:lpstr>
      <vt:lpstr>Образовательные сертификаты Постановление Правительства Республики Башкортостан от 31 августа 2018 года «Об организации выпуска образовательных сертификатов в целях участия граждан в программах повышения квалификации и переподготовки»  </vt:lpstr>
      <vt:lpstr>Слайд 6</vt:lpstr>
      <vt:lpstr>Слайд 7</vt:lpstr>
      <vt:lpstr>Слайд 8</vt:lpstr>
      <vt:lpstr>Слайд 9</vt:lpstr>
      <vt:lpstr>Слайд 10</vt:lpstr>
      <vt:lpstr>Слайд 11</vt:lpstr>
      <vt:lpstr>Трудовой кодекс Российской Федерации </vt:lpstr>
      <vt:lpstr>Перспективные задачи и направления позитивного развития профессионального образования обучающихся с инвалидностью и ОВЗ </vt:lpstr>
      <vt:lpstr>Ожидаемые результаты реализации концепции профессионального образования обучающихся с инвалидностью и ОВЗ: </vt:lpstr>
      <vt:lpstr>Слайд 15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обучение и дополнительное профессиональное образование слабозащищенных категорий граждан.</dc:title>
  <dc:creator>czn-oper1</dc:creator>
  <cp:lastModifiedBy>PC</cp:lastModifiedBy>
  <cp:revision>8</cp:revision>
  <dcterms:created xsi:type="dcterms:W3CDTF">2019-12-03T10:15:25Z</dcterms:created>
  <dcterms:modified xsi:type="dcterms:W3CDTF">2019-12-04T08:47:44Z</dcterms:modified>
</cp:coreProperties>
</file>